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7"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65B910DF-B555-4D30-B35E-2297D59E32D0}" type="datetime1">
              <a:rPr lang="en-US" smtClean="0"/>
              <a:t>4/21/2022</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55545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29D1D79F-E600-4AC1-A639-0B9FB8286C38}" type="datetime1">
              <a:rPr lang="en-US" smtClean="0"/>
              <a:t>4/21/2022</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8461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390F5D60-A842-4D08-9D7D-A7A57AB501A2}" type="datetime1">
              <a:rPr lang="en-US" smtClean="0"/>
              <a:t>4/21/2022</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18181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0DF2F1F9-9322-493A-A9EE-BB75692CE5F5}" type="datetime1">
              <a:rPr lang="en-US" smtClean="0"/>
              <a:t>4/21/2022</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28583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7858DE51-4D5E-4D23-8181-86A5B05D5351}" type="datetime1">
              <a:rPr lang="en-US" smtClean="0"/>
              <a:t>4/21/2022</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63347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9C399FCA-87F3-427A-B1A2-15346103C68A}" type="datetime1">
              <a:rPr lang="en-US" smtClean="0"/>
              <a:t>4/21/2022</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70639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693DF709-7E2D-49E6-A629-D8E3363D194F}" type="datetime1">
              <a:rPr lang="en-US" smtClean="0"/>
              <a:t>4/21/2022</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24082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85D0A921-9375-4BAA-A7C2-7975528669FA}" type="datetime1">
              <a:rPr lang="en-US" smtClean="0"/>
              <a:t>4/21/2022</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10919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5D25425-F285-48AE-A409-A618E3EEA628}" type="datetime1">
              <a:rPr lang="en-US" smtClean="0"/>
              <a:t>4/21/2022</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22545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EB56A94D-7D6A-4378-93F6-A3A33186E34B}" type="datetime1">
              <a:rPr lang="en-US" smtClean="0"/>
              <a:t>4/21/2022</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29370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285FC0F9-687B-4417-9D77-CE2D7AD8C321}" type="datetime1">
              <a:rPr lang="en-US" smtClean="0"/>
              <a:t>4/21/2022</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40306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p:nvPr/>
        </p:nvGrpSpPr>
        <p:grpSpPr>
          <a:xfrm>
            <a:off x="175990" y="62886"/>
            <a:ext cx="11708355" cy="6301715"/>
            <a:chOff x="175990" y="62886"/>
            <a:chExt cx="11708355" cy="6301715"/>
          </a:xfrm>
        </p:grpSpPr>
        <p:sp useBgFill="1">
          <p:nvSpPr>
            <p:cNvPr id="18" name="Graphic 10">
              <a:extLst>
                <a:ext uri="{FF2B5EF4-FFF2-40B4-BE49-F238E27FC236}">
                  <a16:creationId xmlns:a16="http://schemas.microsoft.com/office/drawing/2014/main" id="{EAFF5F08-677C-4873-9274-02B6FE751044}"/>
                </a:ext>
              </a:extLst>
            </p:cNvPr>
            <p:cNvSpPr/>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Graphic 10">
              <a:extLst>
                <a:ext uri="{FF2B5EF4-FFF2-40B4-BE49-F238E27FC236}">
                  <a16:creationId xmlns:a16="http://schemas.microsoft.com/office/drawing/2014/main" id="{16514C65-F179-4953-B660-5FC657697957}"/>
                </a:ext>
              </a:extLst>
            </p:cNvPr>
            <p:cNvSpPr/>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Graphic 10">
              <a:extLst>
                <a:ext uri="{FF2B5EF4-FFF2-40B4-BE49-F238E27FC236}">
                  <a16:creationId xmlns:a16="http://schemas.microsoft.com/office/drawing/2014/main" id="{DF5DA89C-9FED-4AE0-8C36-20612E77FAC0}"/>
                </a:ext>
              </a:extLst>
            </p:cNvPr>
            <p:cNvSpPr/>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1" name="Oval 20">
              <a:extLst>
                <a:ext uri="{FF2B5EF4-FFF2-40B4-BE49-F238E27FC236}">
                  <a16:creationId xmlns:a16="http://schemas.microsoft.com/office/drawing/2014/main" id="{FB98224C-F1DB-4F10-9B7F-93B86BA13F40}"/>
                </a:ext>
              </a:extLst>
            </p:cNvPr>
            <p:cNvSpPr/>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2" name="Oval 21">
              <a:extLst>
                <a:ext uri="{FF2B5EF4-FFF2-40B4-BE49-F238E27FC236}">
                  <a16:creationId xmlns:a16="http://schemas.microsoft.com/office/drawing/2014/main" id="{9AE1FC9E-06C9-4A12-8BE7-766C3DA8B9AC}"/>
                </a:ext>
              </a:extLst>
            </p:cNvPr>
            <p:cNvSpPr/>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3" name="Oval 22">
              <a:extLst>
                <a:ext uri="{FF2B5EF4-FFF2-40B4-BE49-F238E27FC236}">
                  <a16:creationId xmlns:a16="http://schemas.microsoft.com/office/drawing/2014/main" id="{29954B75-D8C7-439C-A014-E644E3E2C0A5}"/>
                </a:ext>
              </a:extLst>
            </p:cNvPr>
            <p:cNvSpPr/>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lIns="109728" tIns="109728" rIns="109728" bIns="91440" anchor="ctr"/>
          <a:lstStyle>
            <a:lvl1pPr algn="l">
              <a:defRPr sz="900" cap="all" spc="150" baseline="0">
                <a:solidFill>
                  <a:schemeClr val="tx1">
                    <a:tint val="75000"/>
                  </a:schemeClr>
                </a:solidFill>
              </a:defRPr>
            </a:lvl1pPr>
          </a:lstStyle>
          <a:p>
            <a:fld id="{B32DFD30-2122-4F4A-97B4-D0A849E36C5F}" type="datetime1">
              <a:rPr lang="en-US" smtClean="0"/>
              <a:t>4/21/2022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lIns="109728" tIns="109728" rIns="109728" bIns="91440" anchor="ctr"/>
          <a:lstStyle>
            <a:lvl1pPr algn="ctr">
              <a:defRPr sz="900" cap="none" spc="150" baseline="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lIns="109728" tIns="109728" rIns="109728" bIns="9144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8866083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10000"/>
        </a:lnSpc>
        <a:spcBef>
          <a:spcPct val="0"/>
        </a:spcBef>
        <a:buNone/>
        <a:defRPr sz="4400" kern="1200" spc="13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Segoe UI" panose="020B0502040204020203" pitchFamily="34" charset="0"/>
        <a:buChar char="+"/>
        <a:defRPr sz="2400" kern="1200" spc="7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Courier New" panose="02070309020205020404" pitchFamily="49" charset="0"/>
        <a:buChar char="o"/>
        <a:defRPr sz="2000" kern="1200" spc="7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Segoe UI" panose="020B0502040204020203" pitchFamily="34" charset="0"/>
        <a:buChar char="+"/>
        <a:defRPr sz="1800" kern="1200" spc="7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Courier New" panose="02070309020205020404" pitchFamily="49" charset="0"/>
        <a:buChar char="o"/>
        <a:defRPr sz="1600" kern="1200" spc="7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Segoe UI" panose="020B0502040204020203" pitchFamily="34" charset="0"/>
        <a:buChar char="+"/>
        <a:defRPr sz="1600" kern="1200" spc="7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32" name="Rectangle 23">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grpSp>
        <p:nvGrpSpPr>
          <p:cNvPr id="33" name="Group 25">
            <a:extLst>
              <a:ext uri="{FF2B5EF4-FFF2-40B4-BE49-F238E27FC236}">
                <a16:creationId xmlns:a16="http://schemas.microsoft.com/office/drawing/2014/main" id="{AF7B2BB7-8E22-4794-9BDE-B71129D77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7697" y="189413"/>
            <a:ext cx="2019905" cy="1778845"/>
            <a:chOff x="207697" y="189413"/>
            <a:chExt cx="2019905" cy="1778845"/>
          </a:xfrm>
        </p:grpSpPr>
        <p:sp useBgFill="1">
          <p:nvSpPr>
            <p:cNvPr id="27" name="Graphic 10">
              <a:extLst>
                <a:ext uri="{FF2B5EF4-FFF2-40B4-BE49-F238E27FC236}">
                  <a16:creationId xmlns:a16="http://schemas.microsoft.com/office/drawing/2014/main" id="{F2CC297A-905C-42B8-BFEC-55FB2FCF2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207697" y="189413"/>
              <a:ext cx="1261009" cy="126100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34" name="Oval 27">
              <a:extLst>
                <a:ext uri="{FF2B5EF4-FFF2-40B4-BE49-F238E27FC236}">
                  <a16:creationId xmlns:a16="http://schemas.microsoft.com/office/drawing/2014/main" id="{895FAF0E-8EDF-4055-9578-394F1ACB3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89661" y="1671181"/>
              <a:ext cx="297077" cy="297077"/>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9" name="Oval 28">
              <a:extLst>
                <a:ext uri="{FF2B5EF4-FFF2-40B4-BE49-F238E27FC236}">
                  <a16:creationId xmlns:a16="http://schemas.microsoft.com/office/drawing/2014/main" id="{AEC4BAA7-1F27-4F25-9D16-9099BF9AC7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017290" y="592943"/>
              <a:ext cx="210312" cy="21031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grpSp>
      <p:sp>
        <p:nvSpPr>
          <p:cNvPr id="2" name="タイトル 1">
            <a:extLst>
              <a:ext uri="{FF2B5EF4-FFF2-40B4-BE49-F238E27FC236}">
                <a16:creationId xmlns:a16="http://schemas.microsoft.com/office/drawing/2014/main" id="{025AFA1B-DB4B-4F1A-AE0C-8B8654DEB80C}"/>
              </a:ext>
            </a:extLst>
          </p:cNvPr>
          <p:cNvSpPr>
            <a:spLocks noGrp="1"/>
          </p:cNvSpPr>
          <p:nvPr>
            <p:ph type="ctrTitle"/>
          </p:nvPr>
        </p:nvSpPr>
        <p:spPr>
          <a:xfrm>
            <a:off x="452754" y="820318"/>
            <a:ext cx="3933965" cy="942276"/>
          </a:xfrm>
        </p:spPr>
        <p:txBody>
          <a:bodyPr anchor="b">
            <a:normAutofit/>
          </a:bodyPr>
          <a:lstStyle/>
          <a:p>
            <a:pPr algn="l"/>
            <a:r>
              <a:rPr kumimoji="1" lang="ja-JP" altLang="en-US" sz="4400" dirty="0"/>
              <a:t>きらりの理念</a:t>
            </a:r>
          </a:p>
        </p:txBody>
      </p:sp>
      <p:sp>
        <p:nvSpPr>
          <p:cNvPr id="3" name="字幕 2">
            <a:extLst>
              <a:ext uri="{FF2B5EF4-FFF2-40B4-BE49-F238E27FC236}">
                <a16:creationId xmlns:a16="http://schemas.microsoft.com/office/drawing/2014/main" id="{6CADCDAB-80D8-4B72-8732-4AC28620D2FC}"/>
              </a:ext>
            </a:extLst>
          </p:cNvPr>
          <p:cNvSpPr>
            <a:spLocks noGrp="1"/>
          </p:cNvSpPr>
          <p:nvPr>
            <p:ph type="subTitle" idx="1"/>
          </p:nvPr>
        </p:nvSpPr>
        <p:spPr>
          <a:xfrm>
            <a:off x="452754" y="1847548"/>
            <a:ext cx="3946668" cy="3880899"/>
          </a:xfrm>
        </p:spPr>
        <p:txBody>
          <a:bodyPr>
            <a:noAutofit/>
          </a:bodyPr>
          <a:lstStyle/>
          <a:p>
            <a:pPr algn="l">
              <a:lnSpc>
                <a:spcPct val="110000"/>
              </a:lnSpc>
            </a:pPr>
            <a:r>
              <a:rPr lang="ja-JP" altLang="en-US" sz="1800" b="1" i="0" dirty="0">
                <a:solidFill>
                  <a:srgbClr val="FF0000"/>
                </a:solidFill>
                <a:effectLst/>
                <a:latin typeface="Noto Sans JP"/>
              </a:rPr>
              <a:t>地域の人たちが楽しい人生を送れるようその努力を惜しまない</a:t>
            </a:r>
            <a:endParaRPr lang="en-US" altLang="ja-JP" sz="1800" b="1" i="0" dirty="0">
              <a:solidFill>
                <a:srgbClr val="FF0000"/>
              </a:solidFill>
              <a:effectLst/>
              <a:latin typeface="Noto Sans JP"/>
            </a:endParaRPr>
          </a:p>
          <a:p>
            <a:pPr algn="l">
              <a:lnSpc>
                <a:spcPct val="110000"/>
              </a:lnSpc>
            </a:pPr>
            <a:r>
              <a:rPr lang="ja-JP" altLang="en-US" sz="1600" b="1" i="0" dirty="0">
                <a:effectLst/>
                <a:latin typeface="Noto Sans JP"/>
              </a:rPr>
              <a:t>高齢の方々は、独居の人、家族と暮らしている人、家族と暮らしていても孤立している人など、一人ひとり生活状況や事情が異なります。しかしどんな人でも好きな場所で自分らしく最期を迎えられる、尊厳を持って生き抜いてもらうことが肝心。</a:t>
            </a:r>
            <a:endParaRPr lang="en-US" altLang="ja-JP" sz="1600" b="1" i="0" dirty="0">
              <a:effectLst/>
              <a:latin typeface="Noto Sans JP"/>
            </a:endParaRPr>
          </a:p>
          <a:p>
            <a:pPr algn="l">
              <a:lnSpc>
                <a:spcPct val="110000"/>
              </a:lnSpc>
            </a:pPr>
            <a:r>
              <a:rPr lang="ja-JP" altLang="en-US" sz="1600" b="1" i="0" dirty="0">
                <a:effectLst/>
                <a:latin typeface="Noto Sans JP"/>
              </a:rPr>
              <a:t>医療や介護が必要となった</a:t>
            </a:r>
            <a:r>
              <a:rPr lang="ja-JP" altLang="en-US" sz="1600" b="1" dirty="0">
                <a:latin typeface="Noto Sans JP"/>
              </a:rPr>
              <a:t>方</a:t>
            </a:r>
            <a:r>
              <a:rPr lang="ja-JP" altLang="en-US" sz="1600" b="1" i="0" dirty="0">
                <a:effectLst/>
                <a:latin typeface="Noto Sans JP"/>
              </a:rPr>
              <a:t>に、本当に必要な医療や福祉を受けてもらえるよう施策を立て、その環境を整備するため、法人グループ内にとどまらず、地域の事業所と連携していく。</a:t>
            </a:r>
            <a:endParaRPr kumimoji="1" lang="ja-JP" altLang="en-US" sz="1600" b="1" dirty="0"/>
          </a:p>
        </p:txBody>
      </p:sp>
      <p:pic>
        <p:nvPicPr>
          <p:cNvPr id="17" name="図 16" descr="テーブルで食事をしている人達&#10;&#10;中程度の精度で自動的に生成された説明">
            <a:extLst>
              <a:ext uri="{FF2B5EF4-FFF2-40B4-BE49-F238E27FC236}">
                <a16:creationId xmlns:a16="http://schemas.microsoft.com/office/drawing/2014/main" id="{06D66C82-4FF5-4064-B846-366BAEC91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822" y="1858751"/>
            <a:ext cx="7336751" cy="4126923"/>
          </a:xfrm>
          <a:prstGeom prst="rect">
            <a:avLst/>
          </a:prstGeom>
        </p:spPr>
      </p:pic>
      <p:sp useBgFill="1">
        <p:nvSpPr>
          <p:cNvPr id="31" name="Oval 30">
            <a:extLst>
              <a:ext uri="{FF2B5EF4-FFF2-40B4-BE49-F238E27FC236}">
                <a16:creationId xmlns:a16="http://schemas.microsoft.com/office/drawing/2014/main" id="{8333FD0A-502E-4A24-8E99-5496F09D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70962" y="5630260"/>
            <a:ext cx="355414" cy="35541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Tree>
    <p:extLst>
      <p:ext uri="{BB962C8B-B14F-4D97-AF65-F5344CB8AC3E}">
        <p14:creationId xmlns:p14="http://schemas.microsoft.com/office/powerpoint/2010/main" val="236182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4" name="Rectangle 13">
            <a:extLst>
              <a:ext uri="{FF2B5EF4-FFF2-40B4-BE49-F238E27FC236}">
                <a16:creationId xmlns:a16="http://schemas.microsoft.com/office/drawing/2014/main" id="{CBF27B2E-4DE7-47FD-8277-1C6703DB2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grpSp>
        <p:nvGrpSpPr>
          <p:cNvPr id="16" name="Group 15">
            <a:extLst>
              <a:ext uri="{FF2B5EF4-FFF2-40B4-BE49-F238E27FC236}">
                <a16:creationId xmlns:a16="http://schemas.microsoft.com/office/drawing/2014/main" id="{30E84C15-9243-4CCA-86B8-7A13EE280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308" y="128465"/>
            <a:ext cx="1888871" cy="1471725"/>
            <a:chOff x="195308" y="128465"/>
            <a:chExt cx="1888871" cy="1471725"/>
          </a:xfrm>
        </p:grpSpPr>
        <p:sp useBgFill="1">
          <p:nvSpPr>
            <p:cNvPr id="17" name="Graphic 10">
              <a:extLst>
                <a:ext uri="{FF2B5EF4-FFF2-40B4-BE49-F238E27FC236}">
                  <a16:creationId xmlns:a16="http://schemas.microsoft.com/office/drawing/2014/main" id="{E014A4E0-2539-4DA0-A0B5-7158984742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54841" y="128465"/>
              <a:ext cx="966722" cy="966722"/>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18" name="Oval 17">
              <a:extLst>
                <a:ext uri="{FF2B5EF4-FFF2-40B4-BE49-F238E27FC236}">
                  <a16:creationId xmlns:a16="http://schemas.microsoft.com/office/drawing/2014/main" id="{6A55503D-2920-4B77-A454-8FEA3378B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5308" y="1338299"/>
              <a:ext cx="261891" cy="26189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Oval 18">
              <a:extLst>
                <a:ext uri="{FF2B5EF4-FFF2-40B4-BE49-F238E27FC236}">
                  <a16:creationId xmlns:a16="http://schemas.microsoft.com/office/drawing/2014/main" id="{E5300822-6CE9-4457-8099-6BF7922A9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95456" y="625555"/>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grpSp>
      <p:sp>
        <p:nvSpPr>
          <p:cNvPr id="2" name="タイトル 1">
            <a:extLst>
              <a:ext uri="{FF2B5EF4-FFF2-40B4-BE49-F238E27FC236}">
                <a16:creationId xmlns:a16="http://schemas.microsoft.com/office/drawing/2014/main" id="{5C91B1AB-C953-4E0A-AA08-F6C8A16C703C}"/>
              </a:ext>
            </a:extLst>
          </p:cNvPr>
          <p:cNvSpPr>
            <a:spLocks noGrp="1"/>
          </p:cNvSpPr>
          <p:nvPr>
            <p:ph type="title"/>
          </p:nvPr>
        </p:nvSpPr>
        <p:spPr>
          <a:xfrm>
            <a:off x="652508" y="1469244"/>
            <a:ext cx="4419601" cy="4050781"/>
          </a:xfrm>
        </p:spPr>
        <p:txBody>
          <a:bodyPr anchor="b">
            <a:normAutofit/>
          </a:bodyPr>
          <a:lstStyle/>
          <a:p>
            <a:pPr>
              <a:lnSpc>
                <a:spcPct val="100000"/>
              </a:lnSpc>
            </a:pPr>
            <a:r>
              <a:rPr lang="ja-JP" altLang="en-US" sz="1600" b="1" i="0" dirty="0">
                <a:effectLst/>
                <a:latin typeface="Noto Sans JP"/>
              </a:rPr>
              <a:t>人としての尊厳を守れるような医療や福祉サービスを提供するための方法を常に考え続け、提供していきたいです。</a:t>
            </a:r>
            <a:br>
              <a:rPr lang="en-US" altLang="ja-JP" sz="1600" b="1" i="0" dirty="0">
                <a:effectLst/>
                <a:latin typeface="Noto Sans JP"/>
              </a:rPr>
            </a:br>
            <a:br>
              <a:rPr lang="en-US" altLang="ja-JP" sz="1600" b="1" i="0" dirty="0">
                <a:effectLst/>
                <a:latin typeface="Noto Sans JP"/>
              </a:rPr>
            </a:br>
            <a:r>
              <a:rPr lang="ja-JP" altLang="en-US" sz="1600" b="1" i="0" dirty="0">
                <a:effectLst/>
                <a:latin typeface="Noto Sans JP"/>
              </a:rPr>
              <a:t>ご本人は在宅で療養したいのに、金銭的問題や家庭環境などさまざまな理由でできなかったとしても、「助けてください」「私はこうしたい」とはっきり意思表示がある方に対しては本人の権利を守らなければなりません。そして今必要なのは、そういう方々の味方になりサポートできる、システムであり人材です。</a:t>
            </a:r>
            <a:br>
              <a:rPr lang="en-US" altLang="ja-JP" sz="1600" b="1" i="0" dirty="0">
                <a:effectLst/>
                <a:latin typeface="Noto Sans JP"/>
              </a:rPr>
            </a:br>
            <a:br>
              <a:rPr lang="en-US" altLang="ja-JP" sz="1400" b="1" i="0" dirty="0">
                <a:effectLst/>
                <a:latin typeface="Noto Sans JP"/>
              </a:rPr>
            </a:br>
            <a:r>
              <a:rPr lang="ja-JP" altLang="en-US" sz="2000" b="1" dirty="0">
                <a:solidFill>
                  <a:srgbClr val="FF0000"/>
                </a:solidFill>
                <a:latin typeface="Noto Sans JP"/>
              </a:rPr>
              <a:t>私たちは新人</a:t>
            </a:r>
            <a:r>
              <a:rPr lang="ja-JP" altLang="en-US" sz="2000" b="1" i="0" dirty="0">
                <a:solidFill>
                  <a:srgbClr val="FF0000"/>
                </a:solidFill>
                <a:effectLst/>
                <a:latin typeface="Noto Sans JP"/>
              </a:rPr>
              <a:t>スタッフの育成に</a:t>
            </a:r>
            <a:br>
              <a:rPr lang="en-US" altLang="ja-JP" sz="2000" b="1" i="0" dirty="0">
                <a:solidFill>
                  <a:srgbClr val="FF0000"/>
                </a:solidFill>
                <a:effectLst/>
                <a:latin typeface="Noto Sans JP"/>
              </a:rPr>
            </a:br>
            <a:r>
              <a:rPr lang="ja-JP" altLang="en-US" sz="2000" b="1" i="0" dirty="0">
                <a:solidFill>
                  <a:srgbClr val="FF0000"/>
                </a:solidFill>
                <a:effectLst/>
                <a:latin typeface="Noto Sans JP"/>
              </a:rPr>
              <a:t>力を入れています</a:t>
            </a:r>
            <a:endParaRPr kumimoji="1" lang="ja-JP" altLang="en-US" sz="2000" b="1" dirty="0">
              <a:solidFill>
                <a:srgbClr val="FF0000"/>
              </a:solidFill>
            </a:endParaRPr>
          </a:p>
        </p:txBody>
      </p:sp>
      <p:pic>
        <p:nvPicPr>
          <p:cNvPr id="5" name="コンテンツ プレースホルダー 4" descr="ポーズをとっている男たち&#10;&#10;中程度の精度で自動的に生成された説明">
            <a:extLst>
              <a:ext uri="{FF2B5EF4-FFF2-40B4-BE49-F238E27FC236}">
                <a16:creationId xmlns:a16="http://schemas.microsoft.com/office/drawing/2014/main" id="{CC1AAD81-8009-4B33-8F81-3203E0117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042" y="1678302"/>
            <a:ext cx="6596361" cy="3710454"/>
          </a:xfrm>
          <a:prstGeom prst="rect">
            <a:avLst/>
          </a:prstGeom>
        </p:spPr>
      </p:pic>
    </p:spTree>
    <p:extLst>
      <p:ext uri="{BB962C8B-B14F-4D97-AF65-F5344CB8AC3E}">
        <p14:creationId xmlns:p14="http://schemas.microsoft.com/office/powerpoint/2010/main" val="289927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35" name="Rectangle 34">
            <a:extLst>
              <a:ext uri="{FF2B5EF4-FFF2-40B4-BE49-F238E27FC236}">
                <a16:creationId xmlns:a16="http://schemas.microsoft.com/office/drawing/2014/main" id="{DFB983EF-4B67-434E-AFEE-7FAD07716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useBgFill="1">
        <p:nvSpPr>
          <p:cNvPr id="37" name="Graphic 10">
            <a:extLst>
              <a:ext uri="{FF2B5EF4-FFF2-40B4-BE49-F238E27FC236}">
                <a16:creationId xmlns:a16="http://schemas.microsoft.com/office/drawing/2014/main" id="{E014A4E0-2539-4DA0-A0B5-715898474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7697" y="189413"/>
            <a:ext cx="1261009" cy="126100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39" name="Oval 38">
            <a:extLst>
              <a:ext uri="{FF2B5EF4-FFF2-40B4-BE49-F238E27FC236}">
                <a16:creationId xmlns:a16="http://schemas.microsoft.com/office/drawing/2014/main" id="{E5300822-6CE9-4457-8099-6BF7922A9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95456" y="625555"/>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41" name="Oval 40">
            <a:extLst>
              <a:ext uri="{FF2B5EF4-FFF2-40B4-BE49-F238E27FC236}">
                <a16:creationId xmlns:a16="http://schemas.microsoft.com/office/drawing/2014/main" id="{6A55503D-2920-4B77-A454-8FEA3378B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091908" y="1414509"/>
            <a:ext cx="297077" cy="297077"/>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2" name="タイトル 1">
            <a:extLst>
              <a:ext uri="{FF2B5EF4-FFF2-40B4-BE49-F238E27FC236}">
                <a16:creationId xmlns:a16="http://schemas.microsoft.com/office/drawing/2014/main" id="{6E8EA770-5E38-4DE5-90B5-E2FB44D2900E}"/>
              </a:ext>
            </a:extLst>
          </p:cNvPr>
          <p:cNvSpPr>
            <a:spLocks noGrp="1"/>
          </p:cNvSpPr>
          <p:nvPr>
            <p:ph type="title"/>
          </p:nvPr>
        </p:nvSpPr>
        <p:spPr>
          <a:xfrm>
            <a:off x="457199" y="557189"/>
            <a:ext cx="5334001" cy="1630199"/>
          </a:xfrm>
        </p:spPr>
        <p:txBody>
          <a:bodyPr vert="horz" lIns="91440" tIns="45720" rIns="91440" bIns="45720" rtlCol="0" anchor="b">
            <a:normAutofit/>
          </a:bodyPr>
          <a:lstStyle/>
          <a:p>
            <a:r>
              <a:rPr lang="ja-JP" altLang="en-US" dirty="0"/>
              <a:t>きらりの</a:t>
            </a:r>
            <a:br>
              <a:rPr lang="en-US" altLang="ja-JP" dirty="0"/>
            </a:br>
            <a:r>
              <a:rPr lang="ja-JP" altLang="en-US" dirty="0"/>
              <a:t>生活</a:t>
            </a:r>
            <a:r>
              <a:rPr lang="ja-JP" altLang="en-US" b="0" i="0" kern="1200" dirty="0">
                <a:effectLst/>
                <a:latin typeface="+mj-lt"/>
                <a:ea typeface="+mj-ea"/>
                <a:cs typeface="+mj-cs"/>
              </a:rPr>
              <a:t>リハビリ</a:t>
            </a:r>
            <a:endParaRPr kumimoji="1" lang="en-US" altLang="ja-JP" kern="1200" dirty="0">
              <a:latin typeface="+mj-lt"/>
              <a:ea typeface="+mj-ea"/>
              <a:cs typeface="+mj-cs"/>
            </a:endParaRPr>
          </a:p>
        </p:txBody>
      </p:sp>
      <p:sp>
        <p:nvSpPr>
          <p:cNvPr id="30" name="Content Placeholder 29">
            <a:extLst>
              <a:ext uri="{FF2B5EF4-FFF2-40B4-BE49-F238E27FC236}">
                <a16:creationId xmlns:a16="http://schemas.microsoft.com/office/drawing/2014/main" id="{11C84678-7667-35C0-DFE9-BECD7ED131A1}"/>
              </a:ext>
            </a:extLst>
          </p:cNvPr>
          <p:cNvSpPr>
            <a:spLocks noGrp="1"/>
          </p:cNvSpPr>
          <p:nvPr>
            <p:ph idx="1"/>
          </p:nvPr>
        </p:nvSpPr>
        <p:spPr>
          <a:xfrm>
            <a:off x="457208" y="2392421"/>
            <a:ext cx="5333992" cy="2796760"/>
          </a:xfrm>
        </p:spPr>
        <p:txBody>
          <a:bodyPr anchor="t">
            <a:normAutofit/>
          </a:bodyPr>
          <a:lstStyle/>
          <a:p>
            <a:pPr marL="0" indent="0">
              <a:buNone/>
            </a:pPr>
            <a:r>
              <a:rPr lang="ja-JP" altLang="en-US" sz="2000" b="1" dirty="0">
                <a:solidFill>
                  <a:srgbClr val="FF0000"/>
                </a:solidFill>
                <a:latin typeface="Noto Sans JP"/>
              </a:rPr>
              <a:t>利用者</a:t>
            </a:r>
            <a:r>
              <a:rPr lang="ja-JP" altLang="en-US" sz="2000" b="1" i="0" dirty="0">
                <a:solidFill>
                  <a:srgbClr val="FF0000"/>
                </a:solidFill>
                <a:effectLst/>
                <a:latin typeface="Noto Sans JP"/>
              </a:rPr>
              <a:t>さん自身が自立し、人生の主役となれる幸せな生活が実現できる</a:t>
            </a:r>
            <a:endParaRPr lang="en-US" altLang="ja-JP" sz="2000" b="1" i="0" dirty="0">
              <a:solidFill>
                <a:srgbClr val="FF0000"/>
              </a:solidFill>
              <a:effectLst/>
              <a:latin typeface="Noto Sans JP"/>
            </a:endParaRPr>
          </a:p>
          <a:p>
            <a:pPr marL="0" indent="0">
              <a:buNone/>
            </a:pPr>
            <a:r>
              <a:rPr lang="ja-JP" altLang="en-US" sz="1800" b="1" i="0" dirty="0">
                <a:solidFill>
                  <a:srgbClr val="333333"/>
                </a:solidFill>
                <a:effectLst/>
                <a:latin typeface="Noto Sans JP"/>
              </a:rPr>
              <a:t>診療所やデイケア、デイサービスのスタッフ皆が同じ志を持ち「チームきらり」として今後も地域に貢献していく。それが私たちの使命です。</a:t>
            </a:r>
            <a:endParaRPr lang="en-US" sz="1800" b="1" dirty="0"/>
          </a:p>
        </p:txBody>
      </p:sp>
      <p:pic>
        <p:nvPicPr>
          <p:cNvPr id="5" name="コンテンツ プレースホルダー 4">
            <a:extLst>
              <a:ext uri="{FF2B5EF4-FFF2-40B4-BE49-F238E27FC236}">
                <a16:creationId xmlns:a16="http://schemas.microsoft.com/office/drawing/2014/main" id="{51B1F43F-2DD3-4306-8A85-B268F3441448}"/>
              </a:ext>
            </a:extLst>
          </p:cNvPr>
          <p:cNvPicPr>
            <a:picLocks noChangeAspect="1"/>
          </p:cNvPicPr>
          <p:nvPr/>
        </p:nvPicPr>
        <p:blipFill>
          <a:blip r:embed="rId2">
            <a:extLst>
              <a:ext uri="{28A0092B-C50C-407E-A947-70E740481C1C}">
                <a14:useLocalDpi xmlns:a14="http://schemas.microsoft.com/office/drawing/2010/main" val="0"/>
              </a:ext>
            </a:extLst>
          </a:blip>
          <a:srcRect l="23365" r="23365"/>
          <a:stretch/>
        </p:blipFill>
        <p:spPr>
          <a:xfrm>
            <a:off x="6198375" y="575423"/>
            <a:ext cx="5435027" cy="5749177"/>
          </a:xfrm>
          <a:prstGeom prst="rect">
            <a:avLst/>
          </a:prstGeom>
        </p:spPr>
      </p:pic>
      <p:sp useBgFill="1">
        <p:nvSpPr>
          <p:cNvPr id="43" name="Oval 42">
            <a:extLst>
              <a:ext uri="{FF2B5EF4-FFF2-40B4-BE49-F238E27FC236}">
                <a16:creationId xmlns:a16="http://schemas.microsoft.com/office/drawing/2014/main" id="{DB7ABB7C-7316-42C3-93C7-F038AE8C5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80999" y="4953000"/>
            <a:ext cx="304800" cy="30480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Tree>
    <p:extLst>
      <p:ext uri="{BB962C8B-B14F-4D97-AF65-F5344CB8AC3E}">
        <p14:creationId xmlns:p14="http://schemas.microsoft.com/office/powerpoint/2010/main" val="2519698665"/>
      </p:ext>
    </p:extLst>
  </p:cSld>
  <p:clrMapOvr>
    <a:masterClrMapping/>
  </p:clrMapOvr>
</p:sld>
</file>

<file path=ppt/theme/theme1.xml><?xml version="1.0" encoding="utf-8"?>
<a:theme xmlns:a="http://schemas.openxmlformats.org/drawingml/2006/main" name="MinimalXOVTI">
  <a:themeElements>
    <a:clrScheme name="3D">
      <a:dk1>
        <a:sysClr val="windowText" lastClr="000000"/>
      </a:dk1>
      <a:lt1>
        <a:sysClr val="window" lastClr="FFFFFF"/>
      </a:lt1>
      <a:dk2>
        <a:srgbClr val="201449"/>
      </a:dk2>
      <a:lt2>
        <a:srgbClr val="F3F0E9"/>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40">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docProps/app.xml><?xml version="1.0" encoding="utf-8"?>
<Properties xmlns="http://schemas.openxmlformats.org/officeDocument/2006/extended-properties" xmlns:vt="http://schemas.openxmlformats.org/officeDocument/2006/docPropsVTypes">
  <TotalTime>74</TotalTime>
  <Words>294</Words>
  <Application>Microsoft Office PowerPoint</Application>
  <PresentationFormat>ワイド画面</PresentationFormat>
  <Paragraphs>8</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Noto Sans JP</vt:lpstr>
      <vt:lpstr>Meiryo</vt:lpstr>
      <vt:lpstr>Arial</vt:lpstr>
      <vt:lpstr>Courier New</vt:lpstr>
      <vt:lpstr>Segoe UI</vt:lpstr>
      <vt:lpstr>MinimalXOVTI</vt:lpstr>
      <vt:lpstr>きらりの理念</vt:lpstr>
      <vt:lpstr>人としての尊厳を守れるような医療や福祉サービスを提供するための方法を常に考え続け、提供していきたいです。  ご本人は在宅で療養したいのに、金銭的問題や家庭環境などさまざまな理由でできなかったとしても、「助けてください」「私はこうしたい」とはっきり意思表示がある方に対しては本人の権利を守らなければなりません。そして今必要なのは、そういう方々の味方になりサポートできる、システムであり人材です。  私たちは新人スタッフの育成に 力を入れています</vt:lpstr>
      <vt:lpstr>きらりの 生活リハビリ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きらりの理念</dc:title>
  <dc:creator>盛次有希</dc:creator>
  <cp:lastModifiedBy>盛次有希</cp:lastModifiedBy>
  <cp:revision>1</cp:revision>
  <dcterms:created xsi:type="dcterms:W3CDTF">2022-04-21T10:02:20Z</dcterms:created>
  <dcterms:modified xsi:type="dcterms:W3CDTF">2022-04-21T11:16:27Z</dcterms:modified>
</cp:coreProperties>
</file>